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451" r:id="rId3"/>
    <p:sldId id="452" r:id="rId4"/>
    <p:sldId id="445" r:id="rId5"/>
    <p:sldId id="446" r:id="rId6"/>
    <p:sldId id="447" r:id="rId7"/>
    <p:sldId id="448" r:id="rId8"/>
    <p:sldId id="449" r:id="rId9"/>
    <p:sldId id="450" r:id="rId10"/>
  </p:sldIdLst>
  <p:sldSz cx="12192000" cy="6858000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BF9215-C474-4DCB-AA83-D3115C38147F}">
          <p14:sldIdLst>
            <p14:sldId id="256"/>
            <p14:sldId id="451"/>
            <p14:sldId id="452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无标题节" id="{F9396822-047C-4B26-8874-DD0D7F160A1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yn Qiu" initials="C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7267"/>
    <a:srgbClr val="00A1F1"/>
    <a:srgbClr val="D82F18"/>
    <a:srgbClr val="18D6B2"/>
    <a:srgbClr val="ED1403"/>
    <a:srgbClr val="69BFFF"/>
    <a:srgbClr val="DD695D"/>
    <a:srgbClr val="16C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89697" autoAdjust="0"/>
  </p:normalViewPr>
  <p:slideViewPr>
    <p:cSldViewPr snapToGrid="0" showGuides="1">
      <p:cViewPr varScale="1">
        <p:scale>
          <a:sx n="78" d="100"/>
          <a:sy n="78" d="100"/>
        </p:scale>
        <p:origin x="201" y="57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308"/>
    </p:cViewPr>
  </p:sorter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342369D1-8C1B-47F7-8152-9BA1A419CC5A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9688016D-867A-4F09-8EFC-B8179E23C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06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A3364A24-86C5-40B2-A70D-2FACC240F4FC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4D04587C-AB69-4E22-B48A-E66DD56FBE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4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9AE7-212A-4D45-89F8-864C1D53F5F0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合成语音检测算法研究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F1E9-65E9-47D3-B89E-329EAF66FE43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合成语音检测算法研究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E501-2DEC-41AF-98B7-899262D13716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7371-2162-4C1B-A8AB-5C72F12635F7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合成语音检测算法研究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5052-2C26-4952-8483-334604F8CC79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合成语音检测算法研究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E593-C78B-470D-A21D-A834A46BBAC9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合成语音检测算法研究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41DAF-0E95-4BE6-89EF-A35901BC3CDC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合成语音检测算法研究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21F4-2B2C-4D40-A926-8872A6070FAC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合成语音检测算法研究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D7D9-08B7-43B8-A45A-5634D5BA91AD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合成语音检测算法研究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2B609-803C-468B-9ACF-AFFE352EE07D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合成语音检测算法研究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fld id="{C0FC6979-ABE4-4B0A-8513-1EBE79872937}" type="datetime1">
              <a:rPr lang="zh-CN" altLang="en-US" smtClean="0"/>
              <a:t>2021/10/22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fld id="{6EC1D3C9-99EE-42AB-BC8D-E84FEBC069F1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0482942" cy="566615"/>
          </a:xfrm>
          <a:prstGeom prst="rect">
            <a:avLst/>
          </a:prstGeom>
          <a:solidFill>
            <a:srgbClr val="00A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851651" y="84194"/>
            <a:ext cx="193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人工智能学院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64" y="0"/>
            <a:ext cx="1772460" cy="575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9890" y="852808"/>
            <a:ext cx="9144000" cy="668572"/>
          </a:xfrm>
        </p:spPr>
        <p:txBody>
          <a:bodyPr>
            <a:noAutofit/>
          </a:bodyPr>
          <a:lstStyle/>
          <a:p>
            <a:r>
              <a:rPr lang="zh-CN" altLang="en-US" sz="4800" dirty="0"/>
              <a:t>智能系统与控制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811376"/>
              </p:ext>
            </p:extLst>
          </p:nvPr>
        </p:nvGraphicFramePr>
        <p:xfrm>
          <a:off x="6193979" y="4103766"/>
          <a:ext cx="486727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692">
                <a:tc>
                  <a:txBody>
                    <a:bodyPr/>
                    <a:lstStyle/>
                    <a:p>
                      <a:pPr algn="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于泓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692">
                <a:tc>
                  <a:txBody>
                    <a:bodyPr/>
                    <a:lstStyle/>
                    <a:p>
                      <a:pPr algn="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鲁东大学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692">
                <a:tc>
                  <a:txBody>
                    <a:bodyPr/>
                    <a:lstStyle/>
                    <a:p>
                      <a:pPr algn="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信息与电气工程学院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692">
                <a:tc>
                  <a:txBody>
                    <a:bodyPr/>
                    <a:lstStyle/>
                    <a:p>
                      <a:pPr algn="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2021.10.22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80A5305A-8F6C-491D-9AAC-54397118C0EA}"/>
              </a:ext>
            </a:extLst>
          </p:cNvPr>
          <p:cNvSpPr txBox="1">
            <a:spLocks/>
          </p:cNvSpPr>
          <p:nvPr/>
        </p:nvSpPr>
        <p:spPr>
          <a:xfrm>
            <a:off x="3143118" y="2478287"/>
            <a:ext cx="9144000" cy="6685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r>
              <a:rPr lang="zh-CN" altLang="en-US" sz="4800" dirty="0">
                <a:solidFill>
                  <a:srgbClr val="FF0000"/>
                </a:solidFill>
              </a:rPr>
              <a:t>树莓派：</a:t>
            </a: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超声波测距</a:t>
            </a:r>
            <a:endParaRPr lang="en-US" altLang="zh-CN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9F5162-6964-47E2-A299-6C776E9F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7" y="3598924"/>
            <a:ext cx="7262866" cy="2333642"/>
          </a:xfrm>
          <a:prstGeom prst="rect">
            <a:avLst/>
          </a:prstGeom>
        </p:spPr>
      </p:pic>
    </p:spTree>
  </p:cSld>
  <p:clrMapOvr>
    <a:masterClrMapping/>
  </p:clrMapOvr>
  <p:transition advTm="9938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D723DA-7B25-4EE1-826B-37F6B61AE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E501-2DEC-41AF-98B7-899262D13716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A7282A-B2BC-4DDC-97DA-E36A5F20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39E63D-E525-406B-991E-49BFE722FE82}"/>
              </a:ext>
            </a:extLst>
          </p:cNvPr>
          <p:cNvSpPr txBox="1"/>
          <p:nvPr/>
        </p:nvSpPr>
        <p:spPr>
          <a:xfrm>
            <a:off x="1222781" y="813974"/>
            <a:ext cx="9897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HC-SR04 </a:t>
            </a:r>
            <a:r>
              <a:rPr lang="zh-CN" altLang="en-US" dirty="0"/>
              <a:t>是一款常用的超声波测距模块，可提供 </a:t>
            </a:r>
            <a:r>
              <a:rPr lang="en-US" altLang="zh-CN" dirty="0"/>
              <a:t>2cm-400cm </a:t>
            </a:r>
            <a:r>
              <a:rPr lang="zh-CN" altLang="en-US" dirty="0"/>
              <a:t>的非接触式距离感测功能，</a:t>
            </a:r>
          </a:p>
          <a:p>
            <a:r>
              <a:rPr lang="zh-CN" altLang="en-US" dirty="0"/>
              <a:t>测距精度可达高到 </a:t>
            </a:r>
            <a:r>
              <a:rPr lang="en-US" altLang="zh-CN" dirty="0"/>
              <a:t>3mm</a:t>
            </a:r>
            <a:r>
              <a:rPr lang="zh-CN" altLang="en-US" dirty="0"/>
              <a:t>；模块包括超声波发射器、接收器与控制电路。应用于机器人避障、</a:t>
            </a:r>
          </a:p>
          <a:p>
            <a:r>
              <a:rPr lang="zh-CN" altLang="en-US" dirty="0"/>
              <a:t>物体测距、液位检测、公共安防、停车场检测等多个领域。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7A1714-CF01-489D-A8C7-64F097D92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51" y="2065612"/>
            <a:ext cx="4762535" cy="39624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8DF4DA0-CA21-419C-BE71-F79BCE0EC85D}"/>
              </a:ext>
            </a:extLst>
          </p:cNvPr>
          <p:cNvSpPr txBox="1"/>
          <p:nvPr/>
        </p:nvSpPr>
        <p:spPr>
          <a:xfrm>
            <a:off x="2019044" y="35655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工作原理</a:t>
            </a:r>
          </a:p>
        </p:txBody>
      </p:sp>
    </p:spTree>
    <p:extLst>
      <p:ext uri="{BB962C8B-B14F-4D97-AF65-F5344CB8AC3E}">
        <p14:creationId xmlns:p14="http://schemas.microsoft.com/office/powerpoint/2010/main" val="137266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144FBB-6A14-497A-837D-A838CAD2A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33" y="1072780"/>
            <a:ext cx="3995767" cy="5338802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809D60-0F1C-443E-9197-5D835D31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E501-2DEC-41AF-98B7-899262D13716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C2912F-4847-4038-B7FD-EC17E93D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04CDDD-6B24-4A2D-90D4-04C1AE7A3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94"/>
          <a:stretch/>
        </p:blipFill>
        <p:spPr>
          <a:xfrm>
            <a:off x="7705" y="586137"/>
            <a:ext cx="4091754" cy="23349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8799AF-D29D-4F42-82AC-A0A616487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12"/>
          <a:stretch/>
        </p:blipFill>
        <p:spPr>
          <a:xfrm>
            <a:off x="248051" y="2787509"/>
            <a:ext cx="3611062" cy="26865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DC2B6D-9D3A-44D4-B8F3-013225F6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030" y="586137"/>
            <a:ext cx="3805265" cy="1557349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95D1FF4-7827-41DA-B878-11F06051E48D}"/>
              </a:ext>
            </a:extLst>
          </p:cNvPr>
          <p:cNvCxnSpPr/>
          <p:nvPr/>
        </p:nvCxnSpPr>
        <p:spPr>
          <a:xfrm flipH="1">
            <a:off x="1301026" y="2143486"/>
            <a:ext cx="3639189" cy="1477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7B09DF4-C98B-4373-8504-86CF6FFEC621}"/>
              </a:ext>
            </a:extLst>
          </p:cNvPr>
          <p:cNvCxnSpPr/>
          <p:nvPr/>
        </p:nvCxnSpPr>
        <p:spPr>
          <a:xfrm flipH="1">
            <a:off x="1301026" y="3172784"/>
            <a:ext cx="3682147" cy="1356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A70ADFB-ADE5-4DA0-AA35-7910C8305608}"/>
              </a:ext>
            </a:extLst>
          </p:cNvPr>
          <p:cNvCxnSpPr/>
          <p:nvPr/>
        </p:nvCxnSpPr>
        <p:spPr>
          <a:xfrm flipH="1">
            <a:off x="2896623" y="4478456"/>
            <a:ext cx="2051774" cy="50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AB2A219F-C3B2-4276-A5CF-B025D3ECB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560" y="2228752"/>
            <a:ext cx="1681175" cy="48577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EB95BD1-6595-4CFE-ADA9-8C9A6A572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2735233"/>
            <a:ext cx="3514751" cy="39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0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4D920-F5BB-4B93-A3A6-91C2555AD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E501-2DEC-41AF-98B7-899262D13716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8B5413-5B4C-460E-9244-04937C67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F75775-3E8D-4B7F-A0C1-D166036E4CC2}"/>
              </a:ext>
            </a:extLst>
          </p:cNvPr>
          <p:cNvSpPr txBox="1"/>
          <p:nvPr/>
        </p:nvSpPr>
        <p:spPr>
          <a:xfrm>
            <a:off x="1020261" y="1005057"/>
            <a:ext cx="98543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按键模块是一个使用非常频繁的电子部件，内部由一对轻触拨盘构成，按下时闭合导通，松开时自动断开。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38AA0B-383E-43D8-AD4B-10CECFC6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0" y="2321875"/>
            <a:ext cx="3724979" cy="38834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C61621-7A03-4462-82F2-33AC4B1AC724}"/>
              </a:ext>
            </a:extLst>
          </p:cNvPr>
          <p:cNvSpPr txBox="1"/>
          <p:nvPr/>
        </p:nvSpPr>
        <p:spPr>
          <a:xfrm>
            <a:off x="6088842" y="2057987"/>
            <a:ext cx="61031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轻触开关模块的 </a:t>
            </a:r>
            <a:r>
              <a:rPr lang="en-US" altLang="zh-CN" sz="2400" dirty="0"/>
              <a:t>S </a:t>
            </a:r>
            <a:r>
              <a:rPr lang="zh-CN" altLang="en-US" sz="2400" dirty="0"/>
              <a:t>端与树莓派扩展板的 </a:t>
            </a:r>
            <a:r>
              <a:rPr lang="en-US" altLang="zh-CN" sz="2400" dirty="0"/>
              <a:t>GPIO17 </a:t>
            </a:r>
            <a:r>
              <a:rPr lang="zh-CN" altLang="en-US" sz="2400" dirty="0"/>
              <a:t>相连。</a:t>
            </a:r>
            <a:endParaRPr lang="en-US" altLang="zh-CN" sz="2400" dirty="0"/>
          </a:p>
          <a:p>
            <a:r>
              <a:rPr lang="zh-CN" altLang="en-US" sz="2400" dirty="0"/>
              <a:t>其他两条线分别与 </a:t>
            </a:r>
            <a:r>
              <a:rPr lang="en-US" altLang="zh-CN" sz="2400" dirty="0"/>
              <a:t>3.3v </a:t>
            </a:r>
            <a:r>
              <a:rPr lang="zh-CN" altLang="en-US" sz="2400" dirty="0"/>
              <a:t>和 </a:t>
            </a:r>
            <a:r>
              <a:rPr lang="en-US" altLang="zh-CN" sz="2400" dirty="0"/>
              <a:t>GND</a:t>
            </a:r>
            <a:r>
              <a:rPr lang="zh-CN" altLang="en-US" sz="2400" dirty="0"/>
              <a:t>相连接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当‘</a:t>
            </a:r>
            <a:r>
              <a:rPr lang="en-US" altLang="zh-CN" sz="2400" dirty="0"/>
              <a:t>-’</a:t>
            </a:r>
            <a:r>
              <a:rPr lang="zh-CN" altLang="en-US" sz="2400" dirty="0"/>
              <a:t>端与 </a:t>
            </a:r>
            <a:r>
              <a:rPr lang="en-US" altLang="zh-CN" sz="2400" dirty="0"/>
              <a:t>GND </a:t>
            </a:r>
            <a:r>
              <a:rPr lang="zh-CN" altLang="en-US" sz="2400" dirty="0"/>
              <a:t>相连接时， </a:t>
            </a:r>
            <a:r>
              <a:rPr lang="en-US" altLang="zh-CN" sz="2400" dirty="0"/>
              <a:t>S </a:t>
            </a:r>
            <a:r>
              <a:rPr lang="zh-CN" altLang="en-US" sz="2400" dirty="0"/>
              <a:t>端正常状态下是高电平，有按键按下时为低电平（本节中就采用的这种连接方法）。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sz="2400" dirty="0"/>
              <a:t>‘</a:t>
            </a:r>
            <a:r>
              <a:rPr lang="en-US" altLang="zh-CN" sz="2400" dirty="0"/>
              <a:t>-’</a:t>
            </a:r>
            <a:r>
              <a:rPr lang="zh-CN" altLang="en-US" sz="2400" dirty="0"/>
              <a:t>端也可以与高电平（</a:t>
            </a:r>
            <a:r>
              <a:rPr lang="en-US" altLang="zh-CN" sz="2400" dirty="0"/>
              <a:t>3.3v</a:t>
            </a:r>
            <a:r>
              <a:rPr lang="zh-CN" altLang="en-US" sz="2400" dirty="0"/>
              <a:t>）相连，那么 </a:t>
            </a:r>
            <a:r>
              <a:rPr lang="en-US" altLang="zh-CN" sz="2400" dirty="0"/>
              <a:t>S </a:t>
            </a:r>
            <a:r>
              <a:rPr lang="zh-CN" altLang="en-US" sz="2400" dirty="0"/>
              <a:t>端正常状态是低电平，有按键按下时为高电平。</a:t>
            </a:r>
          </a:p>
        </p:txBody>
      </p:sp>
    </p:spTree>
    <p:extLst>
      <p:ext uri="{BB962C8B-B14F-4D97-AF65-F5344CB8AC3E}">
        <p14:creationId xmlns:p14="http://schemas.microsoft.com/office/powerpoint/2010/main" val="145797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E63739-AE55-4CD3-B92B-68629776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E501-2DEC-41AF-98B7-899262D13716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78DF52-478E-4D0B-83BA-A840355EA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229305-803A-4084-92B7-A95DAA114D0D}"/>
              </a:ext>
            </a:extLst>
          </p:cNvPr>
          <p:cNvSpPr txBox="1"/>
          <p:nvPr/>
        </p:nvSpPr>
        <p:spPr>
          <a:xfrm>
            <a:off x="644376" y="736430"/>
            <a:ext cx="85795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对于按键的控制方式有两种：一种为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查询式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，一种为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中断式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r>
              <a:rPr lang="zh-CN" altLang="en-US" sz="2400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17CD5A-6381-4A07-988F-ED94825B04BC}"/>
              </a:ext>
            </a:extLst>
          </p:cNvPr>
          <p:cNvSpPr txBox="1"/>
          <p:nvPr/>
        </p:nvSpPr>
        <p:spPr>
          <a:xfrm>
            <a:off x="644376" y="1305495"/>
            <a:ext cx="112735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查询方式的方法需要不断读取信号端传来的数值，当接收到信号触发电平时（低电平），则执行指定的操作</a:t>
            </a:r>
            <a:r>
              <a:rPr lang="zh-CN" altLang="en-US" sz="2000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134C78-18B5-4B69-8ACD-EAA2C90D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500" y="1906341"/>
            <a:ext cx="5481678" cy="4567271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3F3D575-CE28-4C64-81D9-9C6A715B7267}"/>
              </a:ext>
            </a:extLst>
          </p:cNvPr>
          <p:cNvCxnSpPr/>
          <p:nvPr/>
        </p:nvCxnSpPr>
        <p:spPr>
          <a:xfrm flipV="1">
            <a:off x="7444075" y="4087184"/>
            <a:ext cx="1847211" cy="17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3D88C1D-D5E2-4E89-BE78-664EED5568EA}"/>
              </a:ext>
            </a:extLst>
          </p:cNvPr>
          <p:cNvSpPr txBox="1"/>
          <p:nvPr/>
        </p:nvSpPr>
        <p:spPr>
          <a:xfrm>
            <a:off x="9770478" y="39460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设置工作状态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86B67D8-D454-41F5-ABA6-9E031729F5F1}"/>
              </a:ext>
            </a:extLst>
          </p:cNvPr>
          <p:cNvCxnSpPr/>
          <p:nvPr/>
        </p:nvCxnSpPr>
        <p:spPr>
          <a:xfrm>
            <a:off x="4747926" y="5216376"/>
            <a:ext cx="4365389" cy="42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7AD6AEC-95EA-40D5-A55D-42A83ABA860D}"/>
              </a:ext>
            </a:extLst>
          </p:cNvPr>
          <p:cNvSpPr txBox="1"/>
          <p:nvPr/>
        </p:nvSpPr>
        <p:spPr>
          <a:xfrm>
            <a:off x="9291286" y="51260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消除抖动</a:t>
            </a:r>
          </a:p>
        </p:txBody>
      </p:sp>
    </p:spTree>
    <p:extLst>
      <p:ext uri="{BB962C8B-B14F-4D97-AF65-F5344CB8AC3E}">
        <p14:creationId xmlns:p14="http://schemas.microsoft.com/office/powerpoint/2010/main" val="352998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4E52C-64D8-4C1F-8A6E-3BA356E6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E501-2DEC-41AF-98B7-899262D13716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ABC00-8531-4D84-93A1-71FC283B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4420A6-3617-4439-B58D-B6CA128F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06" y="538118"/>
            <a:ext cx="7019976" cy="60007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4C1723-1F74-46B5-AE77-6CB334448273}"/>
              </a:ext>
            </a:extLst>
          </p:cNvPr>
          <p:cNvSpPr txBox="1"/>
          <p:nvPr/>
        </p:nvSpPr>
        <p:spPr>
          <a:xfrm>
            <a:off x="5757959" y="1006869"/>
            <a:ext cx="61031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中断式是指在程序中设置一个中断处理函数，当有设定的事件发生时，系统会自动调用</a:t>
            </a:r>
          </a:p>
          <a:p>
            <a:r>
              <a:rPr lang="zh-CN" altLang="en-US" dirty="0"/>
              <a:t>设置好的中断函数来进行处理。利用树莓派的 </a:t>
            </a:r>
            <a:r>
              <a:rPr lang="en-US" altLang="zh-CN" dirty="0" err="1"/>
              <a:t>RPi.GPIO</a:t>
            </a:r>
            <a:r>
              <a:rPr lang="en-US" altLang="zh-CN" dirty="0"/>
              <a:t> </a:t>
            </a:r>
            <a:r>
              <a:rPr lang="zh-CN" altLang="en-US" dirty="0"/>
              <a:t>的软件包，可以很方便的实现中断</a:t>
            </a:r>
          </a:p>
          <a:p>
            <a:r>
              <a:rPr lang="zh-CN" altLang="en-US" dirty="0"/>
              <a:t>处理功能， </a:t>
            </a:r>
            <a:r>
              <a:rPr lang="en-US" altLang="zh-CN" dirty="0"/>
              <a:t>GPIO </a:t>
            </a:r>
            <a:r>
              <a:rPr lang="zh-CN" altLang="en-US" dirty="0"/>
              <a:t>引脚上的上升沿以及下降沿都可以实现中断的触发。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BC3C1F6-FF70-47B4-9CE9-7A5FAD5B15B7}"/>
              </a:ext>
            </a:extLst>
          </p:cNvPr>
          <p:cNvCxnSpPr>
            <a:cxnSpLocks/>
          </p:cNvCxnSpPr>
          <p:nvPr/>
        </p:nvCxnSpPr>
        <p:spPr>
          <a:xfrm>
            <a:off x="4009124" y="5075226"/>
            <a:ext cx="3606785" cy="6934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B3D7690-3994-47C8-BAD8-5EDB1BFDDF7A}"/>
              </a:ext>
            </a:extLst>
          </p:cNvPr>
          <p:cNvSpPr txBox="1"/>
          <p:nvPr/>
        </p:nvSpPr>
        <p:spPr>
          <a:xfrm>
            <a:off x="7615909" y="5307033"/>
            <a:ext cx="1604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GPIO.FALLING</a:t>
            </a:r>
          </a:p>
          <a:p>
            <a:r>
              <a:rPr lang="en-US" altLang="zh-CN" dirty="0"/>
              <a:t>GPIO.RISING</a:t>
            </a:r>
          </a:p>
          <a:p>
            <a:r>
              <a:rPr lang="en-US" altLang="zh-CN" dirty="0"/>
              <a:t>GPIO.BOTH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F6323C-CDC8-4B1B-B52A-99919A86B55D}"/>
              </a:ext>
            </a:extLst>
          </p:cNvPr>
          <p:cNvSpPr txBox="1"/>
          <p:nvPr/>
        </p:nvSpPr>
        <p:spPr>
          <a:xfrm>
            <a:off x="6314883" y="3538515"/>
            <a:ext cx="5038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中断发生后延时一段时间后再进行中断响应</a:t>
            </a:r>
            <a:r>
              <a:rPr lang="en-US" altLang="zh-CN" dirty="0"/>
              <a:t>(</a:t>
            </a:r>
            <a:r>
              <a:rPr lang="en-US" altLang="zh-CN" dirty="0" err="1"/>
              <a:t>ms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D58BADA-07AF-4D34-B59F-BE1CF92942D4}"/>
              </a:ext>
            </a:extLst>
          </p:cNvPr>
          <p:cNvCxnSpPr/>
          <p:nvPr/>
        </p:nvCxnSpPr>
        <p:spPr>
          <a:xfrm flipV="1">
            <a:off x="6210556" y="3907847"/>
            <a:ext cx="1405353" cy="952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CFCFA0FB-9449-4BDD-ACF4-763847EF6CC9}"/>
              </a:ext>
            </a:extLst>
          </p:cNvPr>
          <p:cNvSpPr/>
          <p:nvPr/>
        </p:nvSpPr>
        <p:spPr>
          <a:xfrm>
            <a:off x="1472859" y="1650830"/>
            <a:ext cx="355941" cy="19024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13ACC68-FFC1-433F-8484-B229382620B3}"/>
              </a:ext>
            </a:extLst>
          </p:cNvPr>
          <p:cNvCxnSpPr/>
          <p:nvPr/>
        </p:nvCxnSpPr>
        <p:spPr>
          <a:xfrm>
            <a:off x="1951538" y="1782774"/>
            <a:ext cx="1724473" cy="5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C1CFF3D-3001-4F84-9EF9-725D2B57F00D}"/>
              </a:ext>
            </a:extLst>
          </p:cNvPr>
          <p:cNvSpPr txBox="1"/>
          <p:nvPr/>
        </p:nvSpPr>
        <p:spPr>
          <a:xfrm>
            <a:off x="3780338" y="1650830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回调函数</a:t>
            </a:r>
            <a:endParaRPr lang="en-US" altLang="zh-CN" dirty="0"/>
          </a:p>
          <a:p>
            <a:r>
              <a:rPr lang="zh-CN" altLang="en-US" dirty="0"/>
              <a:t>输入为引脚</a:t>
            </a:r>
            <a:endParaRPr lang="en-US" altLang="zh-CN" dirty="0"/>
          </a:p>
          <a:p>
            <a:r>
              <a:rPr lang="zh-CN" altLang="en-US" dirty="0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312390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2BEE4-0A2A-485A-BE6E-96DDE775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E501-2DEC-41AF-98B7-899262D13716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FDE818-3CB5-4D6C-BE72-FDD4C59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D7C6C7-4E70-435C-9145-B5A9A78F6EED}"/>
              </a:ext>
            </a:extLst>
          </p:cNvPr>
          <p:cNvSpPr txBox="1"/>
          <p:nvPr/>
        </p:nvSpPr>
        <p:spPr>
          <a:xfrm>
            <a:off x="595280" y="552322"/>
            <a:ext cx="1044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在中断时间的检测过程中，经常会出现，上升</a:t>
            </a:r>
            <a:r>
              <a:rPr lang="en-US" altLang="zh-CN" dirty="0"/>
              <a:t>/</a:t>
            </a:r>
            <a:r>
              <a:rPr lang="zh-CN" altLang="en-US" dirty="0"/>
              <a:t>下降沿检测不准的情况，因此推荐使用 </a:t>
            </a:r>
            <a:r>
              <a:rPr lang="en-US" altLang="zh-CN" dirty="0"/>
              <a:t>BOTH </a:t>
            </a:r>
            <a:r>
              <a:rPr lang="zh-CN" altLang="en-US" dirty="0"/>
              <a:t>触发方式</a:t>
            </a:r>
            <a:endParaRPr lang="en-US" altLang="zh-CN" dirty="0"/>
          </a:p>
          <a:p>
            <a:r>
              <a:rPr lang="zh-CN" altLang="en-US" dirty="0"/>
              <a:t>在，中断函数中再进行，电平的判断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A0A59F-116E-44E6-A293-A20CD35D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4" y="1566840"/>
            <a:ext cx="3486175" cy="15763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6667A9-9B79-4D17-BC71-B9AF15EB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1426"/>
            <a:ext cx="6962826" cy="2190766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B9613E16-EB59-4740-BD17-7CE17C4E4344}"/>
              </a:ext>
            </a:extLst>
          </p:cNvPr>
          <p:cNvSpPr/>
          <p:nvPr/>
        </p:nvSpPr>
        <p:spPr>
          <a:xfrm>
            <a:off x="3626915" y="5394346"/>
            <a:ext cx="914400" cy="3682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C9C13E0-D1EC-4F22-847A-E9916E12CAB5}"/>
              </a:ext>
            </a:extLst>
          </p:cNvPr>
          <p:cNvSpPr/>
          <p:nvPr/>
        </p:nvSpPr>
        <p:spPr>
          <a:xfrm>
            <a:off x="1301026" y="1908580"/>
            <a:ext cx="2712515" cy="2086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94C449-CFE9-4526-BF1D-10F7A90EDC67}"/>
              </a:ext>
            </a:extLst>
          </p:cNvPr>
          <p:cNvSpPr txBox="1"/>
          <p:nvPr/>
        </p:nvSpPr>
        <p:spPr>
          <a:xfrm>
            <a:off x="8468940" y="2215426"/>
            <a:ext cx="34115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注意：尽量用上升（高电平）</a:t>
            </a:r>
            <a:endParaRPr lang="en-US" altLang="zh-CN" dirty="0"/>
          </a:p>
          <a:p>
            <a:r>
              <a:rPr lang="zh-CN" altLang="en-US" dirty="0"/>
              <a:t>            触发事件</a:t>
            </a:r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        </a:t>
            </a:r>
            <a:r>
              <a:rPr lang="zh-CN" altLang="en-US" dirty="0"/>
              <a:t>低电平触发时，参考电压</a:t>
            </a:r>
            <a:endParaRPr lang="en-US" altLang="zh-CN" dirty="0"/>
          </a:p>
          <a:p>
            <a:r>
              <a:rPr lang="en-US" altLang="zh-CN" dirty="0"/>
              <a:t>           VCC </a:t>
            </a:r>
            <a:r>
              <a:rPr lang="zh-CN" altLang="en-US" dirty="0"/>
              <a:t>尽量选</a:t>
            </a:r>
            <a:r>
              <a:rPr lang="en-US" altLang="zh-CN" dirty="0"/>
              <a:t>5v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49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D43314-4646-4933-90A2-C44541A5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E501-2DEC-41AF-98B7-899262D13716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4CD683-3D54-44DA-91B9-85C594AF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1EDE83-44B3-4FF4-AF3F-ECCE61F9EE07}"/>
              </a:ext>
            </a:extLst>
          </p:cNvPr>
          <p:cNvSpPr txBox="1"/>
          <p:nvPr/>
        </p:nvSpPr>
        <p:spPr>
          <a:xfrm>
            <a:off x="681197" y="7118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开关量传感器：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EC94C1-E676-4EEA-A879-2D713CF3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02" y="1510544"/>
            <a:ext cx="3797516" cy="36751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34128C-704E-417B-B981-8BF51ADA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772" y="1521605"/>
            <a:ext cx="3714777" cy="38147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21595F-D072-4D12-B091-F63A450C9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603" y="1446330"/>
            <a:ext cx="3810028" cy="41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7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28276-8566-4458-B145-2E14F6D3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E501-2DEC-41AF-98B7-899262D13716}" type="datetime1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561318-D21F-4372-8491-FA06CBF6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D3C9-99EE-42AB-BC8D-E84FEBC069F1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2D44CC-3BFF-48A0-9436-6C18D5FE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78" y="1154442"/>
            <a:ext cx="5357852" cy="47577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B3E300-5523-49E7-BF0A-96E730FF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756" y="1335866"/>
            <a:ext cx="3810028" cy="41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40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TM03090430[[fn=镶边]]</Template>
  <TotalTime>1843</TotalTime>
  <Words>443</Words>
  <Application>Microsoft Office PowerPoint</Application>
  <PresentationFormat>宽屏</PresentationFormat>
  <Paragraphs>55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等线</vt:lpstr>
      <vt:lpstr>华文楷体</vt:lpstr>
      <vt:lpstr>华文新魏</vt:lpstr>
      <vt:lpstr>SimSun</vt:lpstr>
      <vt:lpstr>微软雅黑</vt:lpstr>
      <vt:lpstr>微软雅黑 Light</vt:lpstr>
      <vt:lpstr>Arial</vt:lpstr>
      <vt:lpstr>Calibri</vt:lpstr>
      <vt:lpstr>Times New Roman</vt:lpstr>
      <vt:lpstr>Office 主题​​</vt:lpstr>
      <vt:lpstr>智能系统与控制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·</dc:title>
  <dc:creator>Carolyn Qiu</dc:creator>
  <cp:lastModifiedBy>泓</cp:lastModifiedBy>
  <cp:revision>998</cp:revision>
  <cp:lastPrinted>2021-10-09T02:40:29Z</cp:lastPrinted>
  <dcterms:created xsi:type="dcterms:W3CDTF">2017-07-10T00:44:00Z</dcterms:created>
  <dcterms:modified xsi:type="dcterms:W3CDTF">2021-10-22T08:36:43Z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